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82" r:id="rId2"/>
  </p:sldMasterIdLst>
  <p:notesMasterIdLst>
    <p:notesMasterId r:id="rId13"/>
  </p:notesMasterIdLst>
  <p:handoutMasterIdLst>
    <p:handoutMasterId r:id="rId14"/>
  </p:handoutMasterIdLst>
  <p:sldIdLst>
    <p:sldId id="265" r:id="rId3"/>
    <p:sldId id="279" r:id="rId4"/>
    <p:sldId id="281" r:id="rId5"/>
    <p:sldId id="282" r:id="rId6"/>
    <p:sldId id="323" r:id="rId7"/>
    <p:sldId id="318" r:id="rId8"/>
    <p:sldId id="322" r:id="rId9"/>
    <p:sldId id="321" r:id="rId10"/>
    <p:sldId id="289" r:id="rId11"/>
    <p:sldId id="291" r:id="rId12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anose="020F0502020204030204" pitchFamily="34" charset="0"/>
        <a:ea typeface="Geneva" pitchFamily="121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anose="020F0502020204030204" pitchFamily="34" charset="0"/>
        <a:ea typeface="Geneva" pitchFamily="121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anose="020F0502020204030204" pitchFamily="34" charset="0"/>
        <a:ea typeface="Geneva" pitchFamily="121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anose="020F0502020204030204" pitchFamily="34" charset="0"/>
        <a:ea typeface="Geneva" pitchFamily="121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Calibri" panose="020F0502020204030204" pitchFamily="34" charset="0"/>
        <a:ea typeface="Geneva" pitchFamily="121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Calibri" panose="020F0502020204030204" pitchFamily="34" charset="0"/>
        <a:ea typeface="Geneva" pitchFamily="121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Calibri" panose="020F0502020204030204" pitchFamily="34" charset="0"/>
        <a:ea typeface="Geneva" pitchFamily="121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Calibri" panose="020F0502020204030204" pitchFamily="34" charset="0"/>
        <a:ea typeface="Geneva" pitchFamily="121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Calibri" panose="020F0502020204030204" pitchFamily="34" charset="0"/>
        <a:ea typeface="Geneva" pitchFamily="121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404040"/>
    <a:srgbClr val="505050"/>
    <a:srgbClr val="004C97"/>
    <a:srgbClr val="63666A"/>
    <a:srgbClr val="A7A8AA"/>
    <a:srgbClr val="003087"/>
    <a:srgbClr val="0F2D62"/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52" autoAdjust="0"/>
    <p:restoredTop sz="90953" autoAdjust="0"/>
  </p:normalViewPr>
  <p:slideViewPr>
    <p:cSldViewPr snapToGrid="0" snapToObjects="1">
      <p:cViewPr varScale="1">
        <p:scale>
          <a:sx n="84" d="100"/>
          <a:sy n="84" d="100"/>
        </p:scale>
        <p:origin x="117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" panose="020B0604020202020204" pitchFamily="34" charset="0"/>
              </a:defRPr>
            </a:lvl1pPr>
          </a:lstStyle>
          <a:p>
            <a:fld id="{80DBBE75-B897-4C2D-851E-711B34683BA3}" type="datetimeFigureOut">
              <a:rPr lang="en-US" altLang="en-US"/>
              <a:pPr/>
              <a:t>12/5/2016</a:t>
            </a:fld>
            <a:endParaRPr lang="en-US" alt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" panose="020B0604020202020204" pitchFamily="34" charset="0"/>
              </a:defRPr>
            </a:lvl1pPr>
          </a:lstStyle>
          <a:p>
            <a:fld id="{CABB725D-266A-4787-B290-EA1B21029282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1676179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" panose="020B0604020202020204" pitchFamily="34" charset="0"/>
              </a:defRPr>
            </a:lvl1pPr>
          </a:lstStyle>
          <a:p>
            <a:fld id="{4050BF1F-29FD-4232-8E96-B3FD1DCB3ADE}" type="datetimeFigureOut">
              <a:rPr lang="en-US" altLang="en-US"/>
              <a:pPr/>
              <a:t>12/5/2016</a:t>
            </a:fld>
            <a:endParaRPr lang="en-US" alt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Helvetica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Helvetica" panose="020B0604020202020204" pitchFamily="34" charset="0"/>
              </a:defRPr>
            </a:lvl1pPr>
          </a:lstStyle>
          <a:p>
            <a:fld id="{60BFB643-3B51-4A23-96A6-8ED93A064CCD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7947600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Geneva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MS PGothic" panose="020B0600070205080204" pitchFamily="34" charset="-128"/>
        <a:cs typeface="MS PGothic" panose="020B0600070205080204" pitchFamily="34" charset="-128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MS PGothic" panose="020B0600070205080204" pitchFamily="34" charset="-128"/>
        <a:cs typeface="MS PGothic" panose="020B0600070205080204" pitchFamily="34" charset="-128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MS PGothic" panose="020B0600070205080204" pitchFamily="34" charset="-128"/>
        <a:cs typeface="MS PGothic" panose="020B0600070205080204" pitchFamily="34" charset="-128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Helvetica"/>
        <a:ea typeface="MS PGothic" panose="020B0600070205080204" pitchFamily="34" charset="-128"/>
        <a:cs typeface="MS PGothic" panose="020B0600070205080204" pitchFamily="34" charset="-128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BFB643-3B51-4A23-96A6-8ED93A064CCD}" type="slidenum">
              <a:rPr lang="en-US" altLang="en-US" smtClean="0"/>
              <a:pPr/>
              <a:t>1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011954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1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http://www.connectorsupplier.com/obituary-for-backplane-based-systems/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BFB643-3B51-4A23-96A6-8ED93A064CCD}" type="slidenum">
              <a:rPr lang="en-US" altLang="en-US" smtClean="0"/>
              <a:pPr/>
              <a:t>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126794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Desktop-based Web</a:t>
            </a:r>
            <a:r>
              <a:rPr lang="en-US" baseline="0" dirty="0"/>
              <a:t> Graphical User Interface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0BFB643-3B51-4A23-96A6-8ED93A064CCD}" type="slidenum">
              <a:rPr lang="en-US" altLang="en-US" smtClean="0"/>
              <a:pPr/>
              <a:t>10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843994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5" descr="TitleSlide_06051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6" descr="FermiLogo_RGB_NALBlu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3750" y="1149350"/>
            <a:ext cx="3267075" cy="590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2" name="Title 21"/>
          <p:cNvSpPr>
            <a:spLocks noGrp="1"/>
          </p:cNvSpPr>
          <p:nvPr>
            <p:ph type="title"/>
          </p:nvPr>
        </p:nvSpPr>
        <p:spPr>
          <a:xfrm>
            <a:off x="806450" y="3559283"/>
            <a:ext cx="7526338" cy="1139271"/>
          </a:xfrm>
          <a:prstGeom prst="rect">
            <a:avLst/>
          </a:prstGeom>
        </p:spPr>
        <p:txBody>
          <a:bodyPr wrap="square" lIns="0" tIns="0" rIns="0" bIns="0" anchor="t"/>
          <a:lstStyle>
            <a:lvl1pPr algn="l">
              <a:defRPr sz="3200" b="1" i="0" baseline="0">
                <a:solidFill>
                  <a:srgbClr val="004C97"/>
                </a:solidFill>
                <a:latin typeface="Helvetica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4" name="Text Placeholder 23"/>
          <p:cNvSpPr>
            <a:spLocks noGrp="1"/>
          </p:cNvSpPr>
          <p:nvPr>
            <p:ph type="body" sz="quarter" idx="10"/>
          </p:nvPr>
        </p:nvSpPr>
        <p:spPr>
          <a:xfrm>
            <a:off x="806450" y="4841093"/>
            <a:ext cx="7526338" cy="148995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FontTx/>
              <a:buNone/>
              <a:defRPr sz="2000">
                <a:solidFill>
                  <a:srgbClr val="004C97"/>
                </a:solidFill>
                <a:latin typeface="Helvetica"/>
              </a:defRPr>
            </a:lvl1pPr>
            <a:lvl2pPr marL="4572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2pPr>
            <a:lvl3pPr marL="9144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3pPr>
            <a:lvl4pPr marL="13716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4pPr>
            <a:lvl5pPr marL="1828800" indent="0">
              <a:buFontTx/>
              <a:buNone/>
              <a:defRPr sz="1600">
                <a:solidFill>
                  <a:srgbClr val="2E5286"/>
                </a:solidFill>
                <a:latin typeface="Helvetica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9007980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&amp; Content">
    <p:bg>
      <p:bgPr>
        <a:solidFill>
          <a:schemeClr val="bg2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103664"/>
            <a:ext cx="8686800" cy="641739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40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043046"/>
            <a:ext cx="8672513" cy="4987867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>
                <a:solidFill>
                  <a:srgbClr val="404040"/>
                </a:solidFill>
              </a:defRPr>
            </a:lvl1pPr>
            <a:lvl2pPr>
              <a:defRPr sz="2200">
                <a:solidFill>
                  <a:srgbClr val="404040"/>
                </a:solidFill>
              </a:defRPr>
            </a:lvl2pPr>
            <a:lvl3pPr>
              <a:defRPr sz="2000">
                <a:solidFill>
                  <a:srgbClr val="404040"/>
                </a:solidFill>
              </a:defRPr>
            </a:lvl3pPr>
            <a:lvl4pPr>
              <a:defRPr sz="1800">
                <a:solidFill>
                  <a:srgbClr val="404040"/>
                </a:solidFill>
              </a:defRPr>
            </a:lvl4pPr>
            <a:lvl5pPr marL="2057400" indent="-228600">
              <a:buFont typeface="Arial"/>
              <a:buChar char="•"/>
              <a:defRPr sz="1800">
                <a:solidFill>
                  <a:srgbClr val="404040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50013" y="6515100"/>
            <a:ext cx="1076325" cy="241300"/>
          </a:xfrm>
        </p:spPr>
        <p:txBody>
          <a:bodyPr/>
          <a:lstStyle>
            <a:lvl1pPr>
              <a:defRPr sz="1200"/>
            </a:lvl1pPr>
          </a:lstStyle>
          <a:p>
            <a:r>
              <a:rPr lang="en-US" altLang="en-US"/>
              <a:t>Dec 6, 2016</a:t>
            </a: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 dirty="0" smtClean="0">
                <a:solidFill>
                  <a:srgbClr val="004C97"/>
                </a:solidFill>
              </a:defRPr>
            </a:lvl1pPr>
          </a:lstStyle>
          <a:p>
            <a:pPr>
              <a:defRPr/>
            </a:pPr>
            <a:r>
              <a:rPr lang="en-US"/>
              <a:t>Ryan A. Rivera | otsdaq Brief Overview</a:t>
            </a:r>
            <a:endParaRPr lang="en-US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52E9C158-AEF1-41A2-A6CE-6F0BAB305EFD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182260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3"/>
          <p:cNvSpPr>
            <a:spLocks noGrp="1"/>
          </p:cNvSpPr>
          <p:nvPr>
            <p:ph type="body" sz="half" idx="12"/>
          </p:nvPr>
        </p:nvSpPr>
        <p:spPr>
          <a:xfrm>
            <a:off x="229365" y="4765101"/>
            <a:ext cx="4251960" cy="126581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>
                <a:solidFill>
                  <a:srgbClr val="50505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4654550" y="4765101"/>
            <a:ext cx="4260850" cy="126581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>
                <a:solidFill>
                  <a:srgbClr val="50505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sz="half" idx="17"/>
          </p:nvPr>
        </p:nvSpPr>
        <p:spPr>
          <a:xfrm>
            <a:off x="228601" y="1043694"/>
            <a:ext cx="4251324" cy="3568701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>
                <a:solidFill>
                  <a:srgbClr val="505050"/>
                </a:solidFill>
              </a:defRPr>
            </a:lvl1pPr>
            <a:lvl2pPr>
              <a:defRPr sz="2200">
                <a:solidFill>
                  <a:srgbClr val="505050"/>
                </a:solidFill>
              </a:defRPr>
            </a:lvl2pPr>
            <a:lvl3pPr>
              <a:defRPr sz="2000">
                <a:solidFill>
                  <a:srgbClr val="505050"/>
                </a:solidFill>
              </a:defRPr>
            </a:lvl3pPr>
            <a:lvl4pPr>
              <a:defRPr sz="1800">
                <a:solidFill>
                  <a:srgbClr val="505050"/>
                </a:solidFill>
              </a:defRPr>
            </a:lvl4pPr>
            <a:lvl5pPr marL="2057400" indent="-228600">
              <a:buFont typeface="Arial"/>
              <a:buChar char="•"/>
              <a:defRPr sz="18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sz="half" idx="18"/>
          </p:nvPr>
        </p:nvSpPr>
        <p:spPr>
          <a:xfrm>
            <a:off x="4654550" y="1043694"/>
            <a:ext cx="4260851" cy="3568701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>
                <a:solidFill>
                  <a:srgbClr val="505050"/>
                </a:solidFill>
              </a:defRPr>
            </a:lvl1pPr>
            <a:lvl2pPr>
              <a:defRPr sz="2200">
                <a:solidFill>
                  <a:srgbClr val="505050"/>
                </a:solidFill>
              </a:defRPr>
            </a:lvl2pPr>
            <a:lvl3pPr>
              <a:defRPr sz="2000">
                <a:solidFill>
                  <a:srgbClr val="505050"/>
                </a:solidFill>
              </a:defRPr>
            </a:lvl3pPr>
            <a:lvl4pPr>
              <a:defRPr sz="1800">
                <a:solidFill>
                  <a:srgbClr val="505050"/>
                </a:solidFill>
              </a:defRPr>
            </a:lvl4pPr>
            <a:lvl5pPr marL="2057400" indent="-228600">
              <a:buFont typeface="Arial"/>
              <a:buChar char="•"/>
              <a:defRPr sz="18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228600" y="103664"/>
            <a:ext cx="8686800" cy="641739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40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9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US" altLang="en-US"/>
              <a:t>Dec 6, 2016</a:t>
            </a:r>
            <a:endParaRPr lang="en-US" altLang="en-US" dirty="0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20"/>
          </p:nvPr>
        </p:nvSpPr>
        <p:spPr/>
        <p:txBody>
          <a:bodyPr/>
          <a:lstStyle>
            <a:lvl1pPr>
              <a:defRPr sz="1200" dirty="0" smtClean="0"/>
            </a:lvl1pPr>
          </a:lstStyle>
          <a:p>
            <a:pPr>
              <a:defRPr/>
            </a:pPr>
            <a:r>
              <a:rPr lang="en-US"/>
              <a:t>Ryan A. Rivera | otsdaq Brief Overview</a:t>
            </a:r>
            <a:endParaRPr lang="en-US" b="1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 sz="1200"/>
            </a:lvl1pPr>
          </a:lstStyle>
          <a:p>
            <a:fld id="{47C05DF5-FB48-4D3F-AF82-EC74A689CACF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9993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8600" y="1043693"/>
            <a:ext cx="3027894" cy="4994276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>
                <a:solidFill>
                  <a:srgbClr val="50505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5"/>
          </p:nvPr>
        </p:nvSpPr>
        <p:spPr>
          <a:xfrm>
            <a:off x="3469958" y="1043694"/>
            <a:ext cx="5420360" cy="4994275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>
                <a:solidFill>
                  <a:srgbClr val="505050"/>
                </a:solidFill>
              </a:defRPr>
            </a:lvl1pPr>
            <a:lvl2pPr>
              <a:defRPr sz="2200">
                <a:solidFill>
                  <a:srgbClr val="505050"/>
                </a:solidFill>
              </a:defRPr>
            </a:lvl2pPr>
            <a:lvl3pPr>
              <a:defRPr sz="2000">
                <a:solidFill>
                  <a:srgbClr val="505050"/>
                </a:solidFill>
              </a:defRPr>
            </a:lvl3pPr>
            <a:lvl4pPr>
              <a:defRPr sz="1800">
                <a:solidFill>
                  <a:srgbClr val="505050"/>
                </a:solidFill>
              </a:defRPr>
            </a:lvl4pPr>
            <a:lvl5pPr marL="2057400" indent="-228600">
              <a:buFont typeface="Arial"/>
              <a:buChar char="•"/>
              <a:defRPr sz="18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28600" y="103664"/>
            <a:ext cx="8686800" cy="641739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40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6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US" altLang="en-US"/>
              <a:t>Dec 6, 2016</a:t>
            </a:r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 sz="1200" dirty="0" smtClean="0"/>
            </a:lvl1pPr>
          </a:lstStyle>
          <a:p>
            <a:pPr>
              <a:defRPr/>
            </a:pPr>
            <a:r>
              <a:rPr lang="en-US"/>
              <a:t>Ryan A. Rivera | otsdaq Brief Overview</a:t>
            </a:r>
            <a:endParaRPr lang="en-US" b="1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 sz="1200"/>
            </a:lvl1pPr>
          </a:lstStyle>
          <a:p>
            <a:fld id="{071AFBCB-9629-4487-8658-FCC7F72DA46F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43796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4073" y="1043694"/>
            <a:ext cx="8700851" cy="3695054"/>
          </a:xfrm>
          <a:prstGeom prst="rect">
            <a:avLst/>
          </a:prstGeom>
        </p:spPr>
        <p:txBody>
          <a:bodyPr lIns="0" tIns="0" rIns="0" bIns="0" rtlCol="0">
            <a:normAutofit/>
          </a:bodyPr>
          <a:lstStyle>
            <a:lvl1pPr marL="0" indent="0">
              <a:buNone/>
              <a:defRPr sz="1600">
                <a:solidFill>
                  <a:srgbClr val="505050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4073" y="4943005"/>
            <a:ext cx="8700851" cy="109125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>
                <a:solidFill>
                  <a:srgbClr val="50505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228600" y="103664"/>
            <a:ext cx="8686800" cy="641739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400">
                <a:solidFill>
                  <a:srgbClr val="004C97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en-US" altLang="en-US"/>
              <a:t>Dec 6, 2016</a:t>
            </a:r>
            <a:endParaRPr lang="en-US" alt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 dirty="0" smtClean="0"/>
            </a:lvl1pPr>
          </a:lstStyle>
          <a:p>
            <a:pPr>
              <a:defRPr/>
            </a:pPr>
            <a:r>
              <a:rPr lang="en-US"/>
              <a:t>Ryan A. Rivera | otsdaq Brief Overview</a:t>
            </a:r>
            <a:endParaRPr lang="en-US" b="1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077094B4-CDBE-4107-9E6E-D38410A9E4B1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273322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: 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228601" y="361950"/>
            <a:ext cx="8675688" cy="5668963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>
                <a:solidFill>
                  <a:srgbClr val="505050"/>
                </a:solidFill>
              </a:defRPr>
            </a:lvl1pPr>
            <a:lvl2pPr>
              <a:defRPr sz="2200">
                <a:solidFill>
                  <a:srgbClr val="505050"/>
                </a:solidFill>
              </a:defRPr>
            </a:lvl2pPr>
            <a:lvl3pPr>
              <a:defRPr sz="2000">
                <a:solidFill>
                  <a:srgbClr val="505050"/>
                </a:solidFill>
              </a:defRPr>
            </a:lvl3pPr>
            <a:lvl4pPr>
              <a:defRPr sz="1800">
                <a:solidFill>
                  <a:srgbClr val="505050"/>
                </a:solidFill>
              </a:defRPr>
            </a:lvl4pPr>
            <a:lvl5pPr marL="2057400" indent="-228600">
              <a:buFont typeface="Arial"/>
              <a:buChar char="•"/>
              <a:defRPr sz="18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4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 sz="1200"/>
            </a:lvl1pPr>
          </a:lstStyle>
          <a:p>
            <a:r>
              <a:rPr lang="en-US" altLang="en-US"/>
              <a:t>Dec 6, 2016</a:t>
            </a:r>
            <a:endParaRPr lang="en-US" alt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5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 sz="1200" dirty="0" smtClean="0"/>
            </a:lvl1pPr>
          </a:lstStyle>
          <a:p>
            <a:pPr>
              <a:defRPr/>
            </a:pPr>
            <a:r>
              <a:rPr lang="en-US"/>
              <a:t>Ryan A. Rivera | otsdaq Brief Overview</a:t>
            </a:r>
            <a:endParaRPr lang="en-US" b="1" dirty="0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6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 sz="1200"/>
            </a:lvl1pPr>
          </a:lstStyle>
          <a:p>
            <a:fld id="{B71519E6-F709-4990-B973-B339820CA70B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2895244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: Picture &amp;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224073" y="361950"/>
            <a:ext cx="8700851" cy="4369742"/>
          </a:xfrm>
          <a:prstGeom prst="rect">
            <a:avLst/>
          </a:prstGeom>
        </p:spPr>
        <p:txBody>
          <a:bodyPr lIns="0" tIns="0" rIns="0" bIns="0" rtlCol="0">
            <a:normAutofit/>
          </a:bodyPr>
          <a:lstStyle>
            <a:lvl1pPr marL="0" indent="0">
              <a:buNone/>
              <a:defRPr sz="1600">
                <a:solidFill>
                  <a:srgbClr val="505050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Drag picture to placeholder or click icon to add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224073" y="4943005"/>
            <a:ext cx="8700851" cy="1091259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>
                <a:solidFill>
                  <a:srgbClr val="50505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4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 sz="1200"/>
            </a:lvl1pPr>
          </a:lstStyle>
          <a:p>
            <a:r>
              <a:rPr lang="en-US" altLang="en-US"/>
              <a:t>Dec 6, 2016</a:t>
            </a: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5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 sz="1200" dirty="0" smtClean="0"/>
            </a:lvl1pPr>
          </a:lstStyle>
          <a:p>
            <a:pPr>
              <a:defRPr/>
            </a:pPr>
            <a:r>
              <a:rPr lang="en-US"/>
              <a:t>Ryan A. Rivera | otsdaq Brief Overview</a:t>
            </a:r>
            <a:endParaRPr lang="en-US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6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 sz="1200"/>
            </a:lvl1pPr>
          </a:lstStyle>
          <a:p>
            <a:fld id="{C2BC038B-CA57-479E-BFA9-9E819877A5DF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73382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: Title &amp;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28600" y="103664"/>
            <a:ext cx="8686800" cy="641739"/>
          </a:xfrm>
          <a:prstGeom prst="rect">
            <a:avLst/>
          </a:prstGeom>
        </p:spPr>
        <p:txBody>
          <a:bodyPr lIns="0" tIns="0" rIns="0" bIns="0" anchor="b" anchorCtr="0"/>
          <a:lstStyle>
            <a:lvl1pPr>
              <a:defRPr sz="2400">
                <a:solidFill>
                  <a:srgbClr val="004C97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228600" y="1043046"/>
            <a:ext cx="8672513" cy="4987867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>
                <a:solidFill>
                  <a:srgbClr val="505050"/>
                </a:solidFill>
              </a:defRPr>
            </a:lvl1pPr>
            <a:lvl2pPr>
              <a:defRPr sz="2200">
                <a:solidFill>
                  <a:srgbClr val="505050"/>
                </a:solidFill>
              </a:defRPr>
            </a:lvl2pPr>
            <a:lvl3pPr>
              <a:defRPr sz="2000">
                <a:solidFill>
                  <a:srgbClr val="505050"/>
                </a:solidFill>
              </a:defRPr>
            </a:lvl3pPr>
            <a:lvl4pPr>
              <a:defRPr sz="1800">
                <a:solidFill>
                  <a:srgbClr val="505050"/>
                </a:solidFill>
              </a:defRPr>
            </a:lvl4pPr>
            <a:lvl5pPr marL="2057400" indent="-228600">
              <a:buFont typeface="Arial"/>
              <a:buChar char="•"/>
              <a:defRPr sz="1800">
                <a:solidFill>
                  <a:srgbClr val="505050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 sz="1200"/>
            </a:lvl1pPr>
          </a:lstStyle>
          <a:p>
            <a:r>
              <a:rPr lang="en-US" altLang="en-US"/>
              <a:t>Dec 6, 2016</a:t>
            </a: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 sz="1200" dirty="0" smtClean="0"/>
            </a:lvl1pPr>
          </a:lstStyle>
          <a:p>
            <a:pPr>
              <a:defRPr/>
            </a:pPr>
            <a:r>
              <a:rPr lang="en-US"/>
              <a:t>Ryan A. Rivera | otsdaq Brief Overview</a:t>
            </a:r>
            <a:endParaRPr lang="en-US" b="1" dirty="0"/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 sz="1200"/>
            </a:lvl1pPr>
          </a:lstStyle>
          <a:p>
            <a:fld id="{B5585131-D98E-4CC9-8879-1D32CC470D9D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377796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oter Only: Comparis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>
            <a:spLocks noGrp="1"/>
          </p:cNvSpPr>
          <p:nvPr>
            <p:ph sz="half" idx="13"/>
          </p:nvPr>
        </p:nvSpPr>
        <p:spPr>
          <a:xfrm>
            <a:off x="228601" y="355192"/>
            <a:ext cx="4206240" cy="4250146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>
                <a:solidFill>
                  <a:srgbClr val="505050"/>
                </a:solidFill>
              </a:defRPr>
            </a:lvl1pPr>
            <a:lvl2pPr>
              <a:defRPr sz="2200">
                <a:solidFill>
                  <a:srgbClr val="505050"/>
                </a:solidFill>
              </a:defRPr>
            </a:lvl2pPr>
            <a:lvl3pPr>
              <a:defRPr sz="2000">
                <a:solidFill>
                  <a:srgbClr val="505050"/>
                </a:solidFill>
              </a:defRPr>
            </a:lvl3pPr>
            <a:lvl4pPr>
              <a:defRPr sz="1800">
                <a:solidFill>
                  <a:srgbClr val="505050"/>
                </a:solidFill>
              </a:defRPr>
            </a:lvl4pPr>
            <a:lvl5pPr marL="2057400" indent="-228600">
              <a:buFont typeface="Arial"/>
              <a:buChar char="•"/>
              <a:defRPr sz="18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Content Placeholder 2"/>
          <p:cNvSpPr>
            <a:spLocks noGrp="1"/>
          </p:cNvSpPr>
          <p:nvPr>
            <p:ph sz="half" idx="15"/>
          </p:nvPr>
        </p:nvSpPr>
        <p:spPr>
          <a:xfrm>
            <a:off x="4709161" y="355192"/>
            <a:ext cx="4206240" cy="4250146"/>
          </a:xfrm>
          <a:prstGeom prst="rect">
            <a:avLst/>
          </a:prstGeom>
        </p:spPr>
        <p:txBody>
          <a:bodyPr lIns="0" tIns="0" rIns="0" bIns="0"/>
          <a:lstStyle>
            <a:lvl1pPr>
              <a:defRPr sz="2400">
                <a:solidFill>
                  <a:srgbClr val="505050"/>
                </a:solidFill>
              </a:defRPr>
            </a:lvl1pPr>
            <a:lvl2pPr>
              <a:defRPr sz="2200">
                <a:solidFill>
                  <a:srgbClr val="505050"/>
                </a:solidFill>
              </a:defRPr>
            </a:lvl2pPr>
            <a:lvl3pPr>
              <a:defRPr sz="2000">
                <a:solidFill>
                  <a:srgbClr val="505050"/>
                </a:solidFill>
              </a:defRPr>
            </a:lvl3pPr>
            <a:lvl4pPr>
              <a:defRPr sz="1800">
                <a:solidFill>
                  <a:srgbClr val="505050"/>
                </a:solidFill>
              </a:defRPr>
            </a:lvl4pPr>
            <a:lvl5pPr marL="2057400" indent="-228600">
              <a:buFont typeface="Arial"/>
              <a:buChar char="•"/>
              <a:defRPr sz="1800">
                <a:solidFill>
                  <a:srgbClr val="505050"/>
                </a:solidFill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6"/>
          </p:nvPr>
        </p:nvSpPr>
        <p:spPr>
          <a:xfrm>
            <a:off x="229365" y="4765101"/>
            <a:ext cx="4205476" cy="126581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>
                <a:solidFill>
                  <a:srgbClr val="50505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9"/>
          </p:nvPr>
        </p:nvSpPr>
        <p:spPr>
          <a:xfrm>
            <a:off x="4709160" y="4765101"/>
            <a:ext cx="4206239" cy="1265812"/>
          </a:xfrm>
          <a:prstGeom prst="rect">
            <a:avLst/>
          </a:prstGeom>
        </p:spPr>
        <p:txBody>
          <a:bodyPr lIns="0" tIns="0" rIns="0" bIns="0"/>
          <a:lstStyle>
            <a:lvl1pPr marL="0" indent="0">
              <a:buNone/>
              <a:defRPr sz="2000">
                <a:solidFill>
                  <a:srgbClr val="505050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20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 sz="1200"/>
            </a:lvl1pPr>
          </a:lstStyle>
          <a:p>
            <a:r>
              <a:rPr lang="en-US" altLang="en-US"/>
              <a:t>Dec 6, 2016</a:t>
            </a:r>
            <a:endParaRPr lang="en-US" alt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21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 sz="1200" dirty="0" smtClean="0"/>
            </a:lvl1pPr>
          </a:lstStyle>
          <a:p>
            <a:pPr>
              <a:defRPr/>
            </a:pPr>
            <a:r>
              <a:rPr lang="en-US"/>
              <a:t>Ryan A. Rivera | otsdaq Brief Overview</a:t>
            </a:r>
            <a:endParaRPr lang="en-US" b="1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22"/>
          </p:nvPr>
        </p:nvSpPr>
        <p:spPr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 sz="1200"/>
            </a:lvl1pPr>
          </a:lstStyle>
          <a:p>
            <a:fld id="{2C85A5DC-9CCB-48FE-8FD9-B52B9FD57499}" type="slidenum">
              <a:rPr lang="en-US" altLang="en-US"/>
              <a:pPr/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87552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4.pn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6459538" y="6515100"/>
            <a:ext cx="1076325" cy="241300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defRPr sz="900">
                <a:solidFill>
                  <a:srgbClr val="004C97"/>
                </a:solidFill>
                <a:latin typeface="Helvetica" panose="020B0604020202020204" pitchFamily="34" charset="0"/>
              </a:defRPr>
            </a:lvl1pPr>
          </a:lstStyle>
          <a:p>
            <a:r>
              <a:rPr lang="en-US" altLang="en-US"/>
              <a:t>Dec 6, 2016</a:t>
            </a:r>
            <a:endParaRPr lang="en-US" alt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6450" y="6515100"/>
            <a:ext cx="5373688" cy="241300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algn="l">
              <a:defRPr sz="900">
                <a:solidFill>
                  <a:srgbClr val="004C97"/>
                </a:solidFill>
                <a:latin typeface="Helvetica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Ryan A. Rivera | otsdaq Brief Overview</a:t>
            </a:r>
            <a:endParaRPr lang="en-US" b="1" dirty="0"/>
          </a:p>
        </p:txBody>
      </p:sp>
      <p:sp>
        <p:nvSpPr>
          <p:cNvPr id="13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28600" y="6515100"/>
            <a:ext cx="447675" cy="241300"/>
          </a:xfrm>
          <a:prstGeom prst="rect">
            <a:avLst/>
          </a:prstGeom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>
              <a:defRPr sz="900">
                <a:solidFill>
                  <a:srgbClr val="004C97"/>
                </a:solidFill>
                <a:latin typeface="Helvetica" panose="020B0604020202020204" pitchFamily="34" charset="0"/>
              </a:defRPr>
            </a:lvl1pPr>
          </a:lstStyle>
          <a:p>
            <a:fld id="{6827BE81-7C2D-481B-BBCE-23778685B2BA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1029" name="Picture 2" descr="HeaderFooter_0060314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97" r:id="rId1"/>
    <p:sldLayoutId id="2147484098" r:id="rId2"/>
    <p:sldLayoutId id="2147484099" r:id="rId3"/>
    <p:sldLayoutId id="2147484100" r:id="rId4"/>
    <p:sldLayoutId id="2147484101" r:id="rId5"/>
  </p:sldLayoutIdLst>
  <p:hf hdr="0"/>
  <p:txStyles>
    <p:titleStyle>
      <a:lvl1pPr algn="l" defTabSz="457200" rtl="0" eaLnBrk="1" fontAlgn="base" hangingPunct="1">
        <a:spcBef>
          <a:spcPct val="0"/>
        </a:spcBef>
        <a:spcAft>
          <a:spcPct val="0"/>
        </a:spcAft>
        <a:defRPr sz="1700" b="1" kern="1200">
          <a:solidFill>
            <a:srgbClr val="074184"/>
          </a:solidFill>
          <a:latin typeface="Helvetica"/>
          <a:ea typeface="Geneva" charset="0"/>
          <a:cs typeface="ＭＳ Ｐゴシック" charset="0"/>
        </a:defRPr>
      </a:lvl1pPr>
      <a:lvl2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074184"/>
          </a:solidFill>
          <a:latin typeface="Helvetica" charset="0"/>
          <a:ea typeface="Geneva" charset="0"/>
          <a:cs typeface="ＭＳ Ｐゴシック" charset="0"/>
        </a:defRPr>
      </a:lvl2pPr>
      <a:lvl3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074184"/>
          </a:solidFill>
          <a:latin typeface="Helvetica" charset="0"/>
          <a:ea typeface="Geneva" charset="0"/>
          <a:cs typeface="ＭＳ Ｐゴシック" charset="0"/>
        </a:defRPr>
      </a:lvl3pPr>
      <a:lvl4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074184"/>
          </a:solidFill>
          <a:latin typeface="Helvetica" charset="0"/>
          <a:ea typeface="Geneva" charset="0"/>
          <a:cs typeface="ＭＳ Ｐゴシック" charset="0"/>
        </a:defRPr>
      </a:lvl4pPr>
      <a:lvl5pPr algn="l" defTabSz="457200" rtl="0" eaLnBrk="1" fontAlgn="base" hangingPunct="1">
        <a:spcBef>
          <a:spcPct val="0"/>
        </a:spcBef>
        <a:spcAft>
          <a:spcPct val="0"/>
        </a:spcAft>
        <a:defRPr sz="1700" b="1">
          <a:solidFill>
            <a:srgbClr val="074184"/>
          </a:solidFill>
          <a:latin typeface="Helvetica" charset="0"/>
          <a:ea typeface="Geneva" charset="0"/>
          <a:cs typeface="ＭＳ Ｐゴシック" charset="0"/>
        </a:defRPr>
      </a:lvl5pPr>
      <a:lvl6pPr marL="4572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6pPr>
      <a:lvl7pPr marL="9144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7pPr>
      <a:lvl8pPr marL="13716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8pPr>
      <a:lvl9pPr marL="1828800" algn="ctr" defTabSz="457200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rgbClr val="595959"/>
          </a:solidFill>
          <a:latin typeface="Helvetica"/>
          <a:ea typeface="Geneva" charset="0"/>
          <a:cs typeface="ＭＳ Ｐゴシック" charset="0"/>
        </a:defRPr>
      </a:lvl1pPr>
      <a:lvl2pPr marL="742950" indent="-28575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600" kern="1200">
          <a:solidFill>
            <a:srgbClr val="595959"/>
          </a:solidFill>
          <a:latin typeface="Helvetica"/>
          <a:ea typeface="MS PGothic" panose="020B0600070205080204" pitchFamily="34" charset="-128"/>
          <a:cs typeface="MS PGothic" panose="020B0600070205080204" pitchFamily="34" charset="-128"/>
        </a:defRPr>
      </a:lvl2pPr>
      <a:lvl3pPr marL="11430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rgbClr val="595959"/>
          </a:solidFill>
          <a:latin typeface="Helvetica"/>
          <a:ea typeface="MS PGothic" panose="020B0600070205080204" pitchFamily="34" charset="-128"/>
          <a:cs typeface="MS PGothic" panose="020B0600070205080204" pitchFamily="34" charset="-128"/>
        </a:defRPr>
      </a:lvl3pPr>
      <a:lvl4pPr marL="16002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200" kern="1200">
          <a:solidFill>
            <a:srgbClr val="595959"/>
          </a:solidFill>
          <a:latin typeface="Helvetica"/>
          <a:ea typeface="MS PGothic" panose="020B0600070205080204" pitchFamily="34" charset="-128"/>
          <a:cs typeface="MS PGothic" panose="020B0600070205080204" pitchFamily="34" charset="-128"/>
        </a:defRPr>
      </a:lvl4pPr>
      <a:lvl5pPr marL="2057400" indent="-228600" algn="l" defTabSz="457200" rtl="0" eaLnBrk="1" fontAlgn="base" hangingPunct="1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200" kern="1200">
          <a:solidFill>
            <a:srgbClr val="595959"/>
          </a:solidFill>
          <a:latin typeface="Helvetica"/>
          <a:ea typeface="MS PGothic" panose="020B0600070205080204" pitchFamily="34" charset="-128"/>
          <a:cs typeface="MS PGothic" panose="020B0600070205080204" pitchFamily="34" charset="-128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Date Placeholder 3"/>
          <p:cNvSpPr>
            <a:spLocks noGrp="1"/>
          </p:cNvSpPr>
          <p:nvPr>
            <p:ph type="dt" sz="half" idx="2"/>
          </p:nvPr>
        </p:nvSpPr>
        <p:spPr bwMode="auto">
          <a:xfrm>
            <a:off x="6450013" y="6515100"/>
            <a:ext cx="1076325" cy="24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 defTabSz="914400">
              <a:defRPr sz="900">
                <a:solidFill>
                  <a:srgbClr val="004C97"/>
                </a:solidFill>
                <a:latin typeface="Helvetica" panose="020B0604020202020204" pitchFamily="34" charset="0"/>
              </a:defRPr>
            </a:lvl1pPr>
          </a:lstStyle>
          <a:p>
            <a:r>
              <a:rPr lang="en-US" altLang="en-US"/>
              <a:t>Dec 6, 2016</a:t>
            </a:r>
            <a:endParaRPr lang="en-US" altLang="en-US" dirty="0"/>
          </a:p>
        </p:txBody>
      </p:sp>
      <p:sp>
        <p:nvSpPr>
          <p:cNvPr id="9219" name="Footer Placeholder 4"/>
          <p:cNvSpPr>
            <a:spLocks noGrp="1"/>
          </p:cNvSpPr>
          <p:nvPr>
            <p:ph type="ftr" sz="quarter" idx="3"/>
          </p:nvPr>
        </p:nvSpPr>
        <p:spPr bwMode="auto">
          <a:xfrm>
            <a:off x="806450" y="6515100"/>
            <a:ext cx="5373688" cy="24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defTabSz="914400">
              <a:defRPr sz="900">
                <a:solidFill>
                  <a:srgbClr val="004C97"/>
                </a:solidFill>
                <a:latin typeface="Helvetica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r>
              <a:rPr lang="en-US"/>
              <a:t>Ryan A. Rivera | otsdaq Brief Overview</a:t>
            </a:r>
            <a:endParaRPr lang="en-US" b="1" dirty="0"/>
          </a:p>
        </p:txBody>
      </p:sp>
      <p:sp>
        <p:nvSpPr>
          <p:cNvPr id="9220" name="Slide Number Placeholder 5"/>
          <p:cNvSpPr>
            <a:spLocks noGrp="1"/>
          </p:cNvSpPr>
          <p:nvPr>
            <p:ph type="sldNum" sz="quarter" idx="4"/>
          </p:nvPr>
        </p:nvSpPr>
        <p:spPr bwMode="auto">
          <a:xfrm>
            <a:off x="228600" y="6515100"/>
            <a:ext cx="447675" cy="24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defTabSz="914400">
              <a:defRPr sz="900">
                <a:solidFill>
                  <a:srgbClr val="004C97"/>
                </a:solidFill>
                <a:latin typeface="Helvetica" panose="020B0604020202020204" pitchFamily="34" charset="0"/>
              </a:defRPr>
            </a:lvl1pPr>
          </a:lstStyle>
          <a:p>
            <a:fld id="{319E6341-E9E7-4128-9402-327DA8681509}" type="slidenum">
              <a:rPr lang="en-US" altLang="en-US"/>
              <a:pPr/>
              <a:t>‹#›</a:t>
            </a:fld>
            <a:endParaRPr lang="en-US" altLang="en-US" dirty="0"/>
          </a:p>
        </p:txBody>
      </p:sp>
      <p:pic>
        <p:nvPicPr>
          <p:cNvPr id="7173" name="Picture 1" descr="Footer_060314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102" r:id="rId1"/>
    <p:sldLayoutId id="2147484103" r:id="rId2"/>
    <p:sldLayoutId id="2147484104" r:id="rId3"/>
    <p:sldLayoutId id="2147484105" r:id="rId4"/>
  </p:sldLayoutIdLst>
  <p:hf hdr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1700" b="1" kern="1200">
          <a:solidFill>
            <a:srgbClr val="2E5286"/>
          </a:solidFill>
          <a:latin typeface="Helvetica"/>
          <a:ea typeface="Geneva" charset="0"/>
          <a:cs typeface="ＭＳ Ｐゴシック" charset="0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Geneva" charset="0"/>
          <a:cs typeface="ＭＳ Ｐゴシック" charset="0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Geneva" charset="0"/>
          <a:cs typeface="ＭＳ Ｐゴシック" charset="0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Geneva" charset="0"/>
          <a:cs typeface="ＭＳ Ｐゴシック" charset="0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Geneva" charset="0"/>
          <a:cs typeface="ＭＳ Ｐゴシック" charset="0"/>
        </a:defRPr>
      </a:lvl5pPr>
      <a:lvl6pPr marL="457200" algn="l" defTabSz="457200" rtl="0" fontAlgn="base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6pPr>
      <a:lvl7pPr marL="914400" algn="l" defTabSz="457200" rtl="0" fontAlgn="base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7pPr>
      <a:lvl8pPr marL="1371600" algn="l" defTabSz="457200" rtl="0" fontAlgn="base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8pPr>
      <a:lvl9pPr marL="1828800" algn="l" defTabSz="457200" rtl="0" fontAlgn="base">
        <a:spcBef>
          <a:spcPct val="0"/>
        </a:spcBef>
        <a:spcAft>
          <a:spcPct val="0"/>
        </a:spcAft>
        <a:defRPr sz="1700" b="1">
          <a:solidFill>
            <a:srgbClr val="2E5286"/>
          </a:solidFill>
          <a:latin typeface="Helvetica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rgbClr val="7F7F7F"/>
          </a:solidFill>
          <a:latin typeface="Helvetica"/>
          <a:ea typeface="Geneva" charset="0"/>
          <a:cs typeface="ＭＳ Ｐゴシック" charset="0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600" kern="1200">
          <a:solidFill>
            <a:srgbClr val="7F7F7F"/>
          </a:solidFill>
          <a:latin typeface="Helvetica"/>
          <a:ea typeface="MS PGothic" panose="020B0600070205080204" pitchFamily="34" charset="-128"/>
          <a:cs typeface="MS PGothic" panose="020B0600070205080204" pitchFamily="34" charset="-128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1400" kern="1200">
          <a:solidFill>
            <a:srgbClr val="7F7F7F"/>
          </a:solidFill>
          <a:latin typeface="Helvetica"/>
          <a:ea typeface="MS PGothic" panose="020B0600070205080204" pitchFamily="34" charset="-128"/>
          <a:cs typeface="MS PGothic" panose="020B0600070205080204" pitchFamily="34" charset="-128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1200" kern="1200">
          <a:solidFill>
            <a:srgbClr val="7F7F7F"/>
          </a:solidFill>
          <a:latin typeface="Helvetica"/>
          <a:ea typeface="MS PGothic" panose="020B0600070205080204" pitchFamily="34" charset="-128"/>
          <a:cs typeface="MS PGothic" panose="020B0600070205080204" pitchFamily="34" charset="-128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1200" kern="1200">
          <a:solidFill>
            <a:srgbClr val="7F7F7F"/>
          </a:solidFill>
          <a:latin typeface="Helvetica"/>
          <a:ea typeface="MS PGothic" panose="020B0600070205080204" pitchFamily="34" charset="-128"/>
          <a:cs typeface="MS PGothic" panose="020B0600070205080204" pitchFamily="34" charset="-128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7" name="Title 1"/>
          <p:cNvSpPr>
            <a:spLocks noGrp="1"/>
          </p:cNvSpPr>
          <p:nvPr>
            <p:ph type="title"/>
          </p:nvPr>
        </p:nvSpPr>
        <p:spPr bwMode="auto">
          <a:xfrm>
            <a:off x="806450" y="3559175"/>
            <a:ext cx="7526338" cy="113982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numCol="1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i="1" dirty="0">
                <a:latin typeface="Helvetica" panose="020B0604020202020204" pitchFamily="34" charset="0"/>
                <a:ea typeface="Geneva" pitchFamily="121" charset="-128"/>
              </a:rPr>
              <a:t>otsdaq</a:t>
            </a:r>
            <a:r>
              <a:rPr lang="en-US" altLang="en-US" dirty="0">
                <a:latin typeface="Helvetica" panose="020B0604020202020204" pitchFamily="34" charset="0"/>
                <a:ea typeface="Geneva" pitchFamily="121" charset="-128"/>
              </a:rPr>
              <a:t> Brief Overview</a:t>
            </a:r>
          </a:p>
        </p:txBody>
      </p:sp>
      <p:sp>
        <p:nvSpPr>
          <p:cNvPr id="14338" name="Text Placeholder 2"/>
          <p:cNvSpPr>
            <a:spLocks noGrp="1"/>
          </p:cNvSpPr>
          <p:nvPr>
            <p:ph type="body" sz="quarter" idx="10"/>
          </p:nvPr>
        </p:nvSpPr>
        <p:spPr bwMode="auto">
          <a:xfrm>
            <a:off x="806450" y="4841875"/>
            <a:ext cx="7526338" cy="14890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>
                <a:latin typeface="Helvetica" panose="020B0604020202020204" pitchFamily="34" charset="0"/>
                <a:ea typeface="Geneva" pitchFamily="121" charset="-128"/>
              </a:rPr>
              <a:t>Ryan A. Rivera</a:t>
            </a:r>
          </a:p>
          <a:p>
            <a:r>
              <a:rPr lang="en-US" altLang="en-US" dirty="0">
                <a:latin typeface="Helvetica" panose="020B0604020202020204" pitchFamily="34" charset="0"/>
                <a:ea typeface="Geneva" pitchFamily="121" charset="-128"/>
              </a:rPr>
              <a:t>6 December 2016</a:t>
            </a:r>
          </a:p>
          <a:p>
            <a:pPr eaLnBrk="1" hangingPunct="1"/>
            <a:endParaRPr lang="en-US" altLang="en-US" dirty="0">
              <a:latin typeface="Helvetica" panose="020B0604020202020204" pitchFamily="34" charset="0"/>
              <a:ea typeface="Geneva" pitchFamily="121" charset="-128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Current Web GUI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Dec 6, 2016</a:t>
            </a: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Ryan A. Rivera | otsdaq Brief Overview</a:t>
            </a:r>
            <a:endParaRPr lang="en-US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9C158-AEF1-41A2-A6CE-6F0BAB305EFD}" type="slidenum">
              <a:rPr lang="en-US" altLang="en-US" smtClean="0"/>
              <a:pPr/>
              <a:t>10</a:t>
            </a:fld>
            <a:endParaRPr lang="en-US" alt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4410" y="884869"/>
            <a:ext cx="7128882" cy="52896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195046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Trends:</a:t>
            </a:r>
          </a:p>
          <a:p>
            <a:pPr lvl="1"/>
            <a:r>
              <a:rPr lang="en-US" b="1" u="sng" dirty="0"/>
              <a:t>Tighter budgets</a:t>
            </a:r>
            <a:r>
              <a:rPr lang="en-US" dirty="0"/>
              <a:t> for experiments leading to reluctance to subsidize DAQ development.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Industry moving from centralized crates and backplane systems to </a:t>
            </a:r>
            <a:r>
              <a:rPr lang="en-US" b="1" u="sng" dirty="0"/>
              <a:t>distributed systems</a:t>
            </a:r>
            <a:r>
              <a:rPr lang="en-US" dirty="0"/>
              <a:t> connected by high speed links.</a:t>
            </a:r>
          </a:p>
          <a:p>
            <a:pPr lvl="1"/>
            <a:endParaRPr lang="en-US" dirty="0"/>
          </a:p>
          <a:p>
            <a:pPr lvl="1"/>
            <a:r>
              <a:rPr lang="en-US" b="1" u="sng" dirty="0"/>
              <a:t>Ethernet</a:t>
            </a:r>
            <a:r>
              <a:rPr lang="en-US" dirty="0"/>
              <a:t> and </a:t>
            </a:r>
            <a:r>
              <a:rPr lang="en-US" b="1" u="sng" dirty="0"/>
              <a:t>Internet Protocol</a:t>
            </a:r>
            <a:r>
              <a:rPr lang="en-US" dirty="0"/>
              <a:t> has been the one communication technology standard that has far outlived any other. IoT market value was $1.9 trillion in 2013 and estimated up to $19 trillion by 2020.  </a:t>
            </a:r>
          </a:p>
          <a:p>
            <a:pPr lvl="2"/>
            <a:r>
              <a:rPr lang="en-US" sz="1600" dirty="0"/>
              <a:t>$6K for a 1U 48-port 10G Ethernet switch with throughput &gt; 1000 VME Crates!</a:t>
            </a:r>
            <a:endParaRPr lang="en-US" dirty="0"/>
          </a:p>
          <a:p>
            <a:pPr lvl="1"/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Dec 6, 2016</a:t>
            </a: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Ryan A. Rivera | otsdaq Brief Overview</a:t>
            </a:r>
            <a:endParaRPr lang="en-US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9C158-AEF1-41A2-A6CE-6F0BAB305EFD}" type="slidenum">
              <a:rPr lang="en-US" altLang="en-US" smtClean="0"/>
              <a:pPr/>
              <a:t>2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47894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Vision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-342900">
              <a:buFont typeface="Arial" panose="020B0604020202020204" pitchFamily="34" charset="0"/>
              <a:buChar char="•"/>
            </a:pPr>
            <a:r>
              <a:rPr lang="en-US" dirty="0"/>
              <a:t>It’s easy to get overwhelmed by all the IoT options when choosing a development platform.</a:t>
            </a:r>
          </a:p>
          <a:p>
            <a:pPr lvl="1"/>
            <a:r>
              <a:rPr lang="en-US" i="1" dirty="0"/>
              <a:t>otsdaq</a:t>
            </a:r>
            <a:r>
              <a:rPr lang="en-US" dirty="0"/>
              <a:t> brings value to the table by surveying and narrowing the options and providing a coherent package connecting hardware and software geared toward HEP.</a:t>
            </a:r>
          </a:p>
          <a:p>
            <a:endParaRPr lang="en-US" dirty="0"/>
          </a:p>
          <a:p>
            <a:r>
              <a:rPr lang="en-US" dirty="0"/>
              <a:t>We want to maintain an emphasis on scaling down.</a:t>
            </a:r>
          </a:p>
          <a:p>
            <a:endParaRPr lang="en-US" dirty="0"/>
          </a:p>
          <a:p>
            <a:r>
              <a:rPr lang="en-US" dirty="0"/>
              <a:t>Let the physicists do physics instead of reinventing the DAQ wheel.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Dec 6, 2016</a:t>
            </a: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Ryan A. Rivera | otsdaq Brief Overview</a:t>
            </a:r>
            <a:endParaRPr lang="en-US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9C158-AEF1-41A2-A6CE-6F0BAB305EFD}" type="slidenum">
              <a:rPr lang="en-US" altLang="en-US" smtClean="0"/>
              <a:pPr/>
              <a:t>3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904366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 Progress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/>
              <a:t>We are developing a </a:t>
            </a:r>
            <a:r>
              <a:rPr lang="en-US" sz="1800" b="1" u="sng" dirty="0"/>
              <a:t>low cost</a:t>
            </a:r>
            <a:r>
              <a:rPr lang="en-US" sz="1800" dirty="0"/>
              <a:t>, data acquisition architecture </a:t>
            </a:r>
            <a:r>
              <a:rPr lang="en-US" sz="1800" b="1" u="sng" dirty="0"/>
              <a:t>as a service</a:t>
            </a:r>
            <a:r>
              <a:rPr lang="en-US" sz="1800" dirty="0"/>
              <a:t>, based on commercial </a:t>
            </a:r>
            <a:r>
              <a:rPr lang="en-US" sz="1800" b="1" u="sng" dirty="0"/>
              <a:t>IoT</a:t>
            </a:r>
            <a:r>
              <a:rPr lang="en-US" sz="1800" dirty="0"/>
              <a:t> technology that is </a:t>
            </a:r>
            <a:r>
              <a:rPr lang="en-US" sz="1800" b="1" u="sng" dirty="0"/>
              <a:t>scalable</a:t>
            </a:r>
            <a:r>
              <a:rPr lang="en-US" sz="1800" dirty="0"/>
              <a:t> from a few MBytes/sec to hundreds of GBytes/sec.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Dec 6, 2016</a:t>
            </a: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Ryan A. Rivera | otsdaq Brief Overview</a:t>
            </a:r>
            <a:endParaRPr lang="en-US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9C158-AEF1-41A2-A6CE-6F0BAB305EFD}" type="slidenum">
              <a:rPr lang="en-US" altLang="en-US" smtClean="0"/>
              <a:pPr/>
              <a:t>4</a:t>
            </a:fld>
            <a:endParaRPr lang="en-US" alt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332230" y="1790700"/>
            <a:ext cx="5610860" cy="4434840"/>
            <a:chOff x="1103630" y="1882140"/>
            <a:chExt cx="5610860" cy="4434840"/>
          </a:xfrm>
        </p:grpSpPr>
        <p:pic>
          <p:nvPicPr>
            <p:cNvPr id="8" name="Picture 7"/>
            <p:cNvPicPr/>
            <p:nvPr/>
          </p:nvPicPr>
          <p:blipFill rotWithShape="1">
            <a:blip r:embed="rId2" cstate="print"/>
            <a:srcRect t="4006" b="3463"/>
            <a:stretch/>
          </p:blipFill>
          <p:spPr bwMode="auto">
            <a:xfrm>
              <a:off x="1103630" y="2423160"/>
              <a:ext cx="5610860" cy="389382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566160" y="2056337"/>
              <a:ext cx="1413034" cy="1046587"/>
            </a:xfrm>
            <a:prstGeom prst="rect">
              <a:avLst/>
            </a:prstGeom>
          </p:spPr>
        </p:pic>
        <p:cxnSp>
          <p:nvCxnSpPr>
            <p:cNvPr id="10" name="Straight Connector 9"/>
            <p:cNvCxnSpPr/>
            <p:nvPr/>
          </p:nvCxnSpPr>
          <p:spPr>
            <a:xfrm flipH="1">
              <a:off x="4701540" y="3102924"/>
              <a:ext cx="176530" cy="297643"/>
            </a:xfrm>
            <a:prstGeom prst="line">
              <a:avLst/>
            </a:prstGeom>
            <a:ln w="3175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3261360" y="1882140"/>
              <a:ext cx="713657" cy="2308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900" b="1" dirty="0">
                  <a:solidFill>
                    <a:schemeClr val="accent6"/>
                  </a:solidFill>
                  <a:latin typeface="Comic Sans MS" panose="030F0702030302020204" pitchFamily="66" charset="0"/>
                </a:rPr>
                <a:t>Web GUI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7130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concludes the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slides are images of </a:t>
            </a:r>
            <a:r>
              <a:rPr lang="en-US" i="1" dirty="0"/>
              <a:t>otsdaq</a:t>
            </a:r>
            <a:r>
              <a:rPr lang="en-US" dirty="0"/>
              <a:t> in action.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Dec 6, 2016</a:t>
            </a: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Ryan A. Rivera | otsdaq Brief Overview</a:t>
            </a:r>
            <a:endParaRPr lang="en-US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9C158-AEF1-41A2-A6CE-6F0BAB305EFD}" type="slidenum">
              <a:rPr lang="en-US" altLang="en-US" smtClean="0"/>
              <a:pPr/>
              <a:t>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843529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Dec 6, 2016</a:t>
            </a: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Ryan A. Rivera | otsdaq Brief Overview</a:t>
            </a:r>
            <a:endParaRPr lang="en-US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9C158-AEF1-41A2-A6CE-6F0BAB305EFD}" type="slidenum">
              <a:rPr lang="en-US" altLang="en-US" smtClean="0"/>
              <a:pPr/>
              <a:t>6</a:t>
            </a:fld>
            <a:endParaRPr lang="en-US" alt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399" y="341848"/>
            <a:ext cx="5270631" cy="5860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418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Status continued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Dec 6, 2016</a:t>
            </a: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Ryan A. Rivera | otsdaq Brief Overview</a:t>
            </a:r>
            <a:endParaRPr lang="en-US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9C158-AEF1-41A2-A6CE-6F0BAB305EFD}" type="slidenum">
              <a:rPr lang="en-US" altLang="en-US" smtClean="0"/>
              <a:pPr/>
              <a:t>7</a:t>
            </a:fld>
            <a:endParaRPr lang="en-US" alt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434" y="1042988"/>
            <a:ext cx="5330844" cy="4987925"/>
          </a:xfrm>
        </p:spPr>
      </p:pic>
    </p:spTree>
    <p:extLst>
      <p:ext uri="{BB962C8B-B14F-4D97-AF65-F5344CB8AC3E}">
        <p14:creationId xmlns:p14="http://schemas.microsoft.com/office/powerpoint/2010/main" val="8020163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Status continued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Dec 6, 2016</a:t>
            </a: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Ryan A. Rivera | otsdaq Brief Overview</a:t>
            </a:r>
            <a:endParaRPr lang="en-US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9C158-AEF1-41A2-A6CE-6F0BAB305EFD}" type="slidenum">
              <a:rPr lang="en-US" altLang="en-US" smtClean="0"/>
              <a:pPr/>
              <a:t>8</a:t>
            </a:fld>
            <a:endParaRPr lang="en-US" altLang="en-US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99434" y="1042988"/>
            <a:ext cx="5330844" cy="4987925"/>
          </a:xfrm>
        </p:spPr>
      </p:pic>
    </p:spTree>
    <p:extLst>
      <p:ext uri="{BB962C8B-B14F-4D97-AF65-F5344CB8AC3E}">
        <p14:creationId xmlns:p14="http://schemas.microsoft.com/office/powerpoint/2010/main" val="19594483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Fermi Test Beam Facility is Our Test Bed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altLang="en-US"/>
              <a:t>Dec 6, 2016</a:t>
            </a:r>
            <a:endParaRPr lang="en-US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Ryan A. Rivera | otsdaq Brief Overview</a:t>
            </a:r>
            <a:endParaRPr lang="en-US" b="1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E9C158-AEF1-41A2-A6CE-6F0BAB305EFD}" type="slidenum">
              <a:rPr lang="en-US" altLang="en-US" smtClean="0"/>
              <a:pPr/>
              <a:t>9</a:t>
            </a:fld>
            <a:endParaRPr lang="en-US" alt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709" y="1814535"/>
            <a:ext cx="7728582" cy="3884251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36475502"/>
      </p:ext>
    </p:extLst>
  </p:cSld>
  <p:clrMapOvr>
    <a:masterClrMapping/>
  </p:clrMapOvr>
</p:sld>
</file>

<file path=ppt/theme/theme1.xml><?xml version="1.0" encoding="utf-8"?>
<a:theme xmlns:a="http://schemas.openxmlformats.org/drawingml/2006/main" name="FNAL_TemplateMac_060514">
  <a:themeElements>
    <a:clrScheme name="Fermilab">
      <a:dk1>
        <a:srgbClr val="004C97"/>
      </a:dk1>
      <a:lt1>
        <a:srgbClr val="FFFFFF"/>
      </a:lt1>
      <a:dk2>
        <a:srgbClr val="004C97"/>
      </a:dk2>
      <a:lt2>
        <a:srgbClr val="FFFFFF"/>
      </a:lt2>
      <a:accent1>
        <a:srgbClr val="99D6EA"/>
      </a:accent1>
      <a:accent2>
        <a:srgbClr val="DB720C"/>
      </a:accent2>
      <a:accent3>
        <a:srgbClr val="519A24"/>
      </a:accent3>
      <a:accent4>
        <a:srgbClr val="AF272F"/>
      </a:accent4>
      <a:accent5>
        <a:srgbClr val="00B5E2"/>
      </a:accent5>
      <a:accent6>
        <a:srgbClr val="404040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FA6561EA-5476-4052-84D7-7BCA5B4A2A6E}" vid="{B6CED81E-951A-4DFA-9287-6DC86C25A1D3}"/>
    </a:ext>
  </a:extLst>
</a:theme>
</file>

<file path=ppt/theme/theme2.xml><?xml version="1.0" encoding="utf-8"?>
<a:theme xmlns:a="http://schemas.openxmlformats.org/drawingml/2006/main" name="Fermilab: Footer Only">
  <a:themeElements>
    <a:clrScheme name="Fermilab 1">
      <a:dk1>
        <a:srgbClr val="003087"/>
      </a:dk1>
      <a:lt1>
        <a:srgbClr val="FFFFFF"/>
      </a:lt1>
      <a:dk2>
        <a:srgbClr val="003087"/>
      </a:dk2>
      <a:lt2>
        <a:srgbClr val="FFFFFF"/>
      </a:lt2>
      <a:accent1>
        <a:srgbClr val="99D6EA"/>
      </a:accent1>
      <a:accent2>
        <a:srgbClr val="DB720C"/>
      </a:accent2>
      <a:accent3>
        <a:srgbClr val="519A24"/>
      </a:accent3>
      <a:accent4>
        <a:srgbClr val="AF272F"/>
      </a:accent4>
      <a:accent5>
        <a:srgbClr val="00B5E2"/>
      </a:accent5>
      <a:accent6>
        <a:srgbClr val="505050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FA6561EA-5476-4052-84D7-7BCA5B4A2A6E}" vid="{3CED6F7E-0C40-4358-9557-CEEF733EC329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4850</TotalTime>
  <Words>353</Words>
  <Application>Microsoft Office PowerPoint</Application>
  <PresentationFormat>On-screen Show (4:3)</PresentationFormat>
  <Paragraphs>60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9" baseType="lpstr">
      <vt:lpstr>MS PGothic</vt:lpstr>
      <vt:lpstr>MS PGothic</vt:lpstr>
      <vt:lpstr>Arial</vt:lpstr>
      <vt:lpstr>Calibri</vt:lpstr>
      <vt:lpstr>Comic Sans MS</vt:lpstr>
      <vt:lpstr>Geneva</vt:lpstr>
      <vt:lpstr>Helvetica</vt:lpstr>
      <vt:lpstr>FNAL_TemplateMac_060514</vt:lpstr>
      <vt:lpstr>Fermilab: Footer Only</vt:lpstr>
      <vt:lpstr>otsdaq Brief Overview</vt:lpstr>
      <vt:lpstr>Motivation</vt:lpstr>
      <vt:lpstr>The Vision</vt:lpstr>
      <vt:lpstr>In Progress</vt:lpstr>
      <vt:lpstr>This concludes the overview</vt:lpstr>
      <vt:lpstr>PowerPoint Presentation</vt:lpstr>
      <vt:lpstr>Status continued</vt:lpstr>
      <vt:lpstr>Status continued</vt:lpstr>
      <vt:lpstr>Fermi Test Beam Facility is Our Test Bed</vt:lpstr>
      <vt:lpstr>Current Web GUI</vt:lpstr>
    </vt:vector>
  </TitlesOfParts>
  <Company>Sandbox Studio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otsdaq Brief Overview</dc:title>
  <dc:creator>Ryan A. Rivera x3844 13852N</dc:creator>
  <cp:lastModifiedBy>Ryan A Rivera</cp:lastModifiedBy>
  <cp:revision>167</cp:revision>
  <cp:lastPrinted>2014-01-20T19:40:21Z</cp:lastPrinted>
  <dcterms:created xsi:type="dcterms:W3CDTF">2015-05-19T17:27:20Z</dcterms:created>
  <dcterms:modified xsi:type="dcterms:W3CDTF">2016-12-05T20:49:40Z</dcterms:modified>
</cp:coreProperties>
</file>

<file path=docProps/thumbnail.jpeg>
</file>